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11"/>
  </p:notesMasterIdLst>
  <p:sldIdLst>
    <p:sldId id="256" r:id="rId2"/>
    <p:sldId id="257" r:id="rId3"/>
    <p:sldId id="258" r:id="rId4"/>
    <p:sldId id="259" r:id="rId5"/>
    <p:sldId id="260" r:id="rId6"/>
    <p:sldId id="263" r:id="rId7"/>
    <p:sldId id="264" r:id="rId8"/>
    <p:sldId id="261" r:id="rId9"/>
    <p:sldId id="26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52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D5D1C2-7617-4726-B3BC-A901F5A98EB5}" type="datetimeFigureOut">
              <a:rPr lang="en-US" smtClean="0"/>
              <a:pPr/>
              <a:t>12/4/2017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116E0F-7FA2-40E8-BEC7-B63944B14FE5}" type="slidenum">
              <a:rPr lang="en-US" smtClean="0"/>
              <a:pPr/>
              <a:t>‹#›</a:t>
            </a:fld>
            <a:endParaRPr lang="en-US"/>
          </a:p>
        </p:txBody>
      </p:sp>
    </p:spTree>
    <p:extLst>
      <p:ext uri="{BB962C8B-B14F-4D97-AF65-F5344CB8AC3E}">
        <p14:creationId xmlns:p14="http://schemas.microsoft.com/office/powerpoint/2010/main" xmlns="" val="2430498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Long term health</a:t>
            </a:r>
            <a:r>
              <a:rPr lang="en-US" baseline="0" dirty="0" smtClean="0"/>
              <a:t> care refers to the care given to individuals with disabilities or chronic illnesses.</a:t>
            </a:r>
          </a:p>
          <a:p>
            <a:pPr marL="171450" indent="-171450">
              <a:buFont typeface="Arial" panose="020B0604020202020204" pitchFamily="34" charset="0"/>
              <a:buChar char="•"/>
            </a:pPr>
            <a:r>
              <a:rPr lang="en-US" baseline="0" dirty="0" smtClean="0"/>
              <a:t>At the age of 65 years and above many people are vulnerable to getting diseases and therefore they in long term care plans.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5116E0F-7FA2-40E8-BEC7-B63944B14FE5}" type="slidenum">
              <a:rPr lang="en-US" smtClean="0"/>
              <a:pPr/>
              <a:t>1</a:t>
            </a:fld>
            <a:endParaRPr lang="en-US"/>
          </a:p>
        </p:txBody>
      </p:sp>
    </p:spTree>
    <p:extLst>
      <p:ext uri="{BB962C8B-B14F-4D97-AF65-F5344CB8AC3E}">
        <p14:creationId xmlns:p14="http://schemas.microsoft.com/office/powerpoint/2010/main" xmlns="" val="1471118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116E0F-7FA2-40E8-BEC7-B63944B14FE5}" type="slidenum">
              <a:rPr lang="en-US" smtClean="0"/>
              <a:pPr/>
              <a:t>5</a:t>
            </a:fld>
            <a:endParaRPr lang="en-US"/>
          </a:p>
        </p:txBody>
      </p:sp>
    </p:spTree>
    <p:extLst>
      <p:ext uri="{BB962C8B-B14F-4D97-AF65-F5344CB8AC3E}">
        <p14:creationId xmlns:p14="http://schemas.microsoft.com/office/powerpoint/2010/main" xmlns="" val="2095751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1FD7A9-BECB-4A35-8157-9E844E23E1A5}"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F0FEE-F582-4C45-B1AD-58F480B3CC92}" type="slidenum">
              <a:rPr lang="en-US" smtClean="0"/>
              <a:pPr/>
              <a:t>‹#›</a:t>
            </a:fld>
            <a:endParaRPr lang="en-US"/>
          </a:p>
        </p:txBody>
      </p:sp>
    </p:spTree>
    <p:extLst>
      <p:ext uri="{BB962C8B-B14F-4D97-AF65-F5344CB8AC3E}">
        <p14:creationId xmlns:p14="http://schemas.microsoft.com/office/powerpoint/2010/main" xmlns="" val="797357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1FD7A9-BECB-4A35-8157-9E844E23E1A5}"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F0FEE-F582-4C45-B1AD-58F480B3CC92}" type="slidenum">
              <a:rPr lang="en-US" smtClean="0"/>
              <a:pPr/>
              <a:t>‹#›</a:t>
            </a:fld>
            <a:endParaRPr lang="en-US"/>
          </a:p>
        </p:txBody>
      </p:sp>
    </p:spTree>
    <p:extLst>
      <p:ext uri="{BB962C8B-B14F-4D97-AF65-F5344CB8AC3E}">
        <p14:creationId xmlns:p14="http://schemas.microsoft.com/office/powerpoint/2010/main" xmlns="" val="2339498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1FD7A9-BECB-4A35-8157-9E844E23E1A5}"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F0FEE-F582-4C45-B1AD-58F480B3CC92}" type="slidenum">
              <a:rPr lang="en-US" smtClean="0"/>
              <a:pPr/>
              <a:t>‹#›</a:t>
            </a:fld>
            <a:endParaRPr lang="en-US"/>
          </a:p>
        </p:txBody>
      </p:sp>
    </p:spTree>
    <p:extLst>
      <p:ext uri="{BB962C8B-B14F-4D97-AF65-F5344CB8AC3E}">
        <p14:creationId xmlns:p14="http://schemas.microsoft.com/office/powerpoint/2010/main" xmlns="" val="3431000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1FD7A9-BECB-4A35-8157-9E844E23E1A5}"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CF0FEE-F582-4C45-B1AD-58F480B3CC92}" type="slidenum">
              <a:rPr lang="en-US" smtClean="0"/>
              <a:pPr/>
              <a:t>‹#›</a:t>
            </a:fld>
            <a:endParaRPr lang="en-US"/>
          </a:p>
        </p:txBody>
      </p:sp>
    </p:spTree>
    <p:extLst>
      <p:ext uri="{BB962C8B-B14F-4D97-AF65-F5344CB8AC3E}">
        <p14:creationId xmlns:p14="http://schemas.microsoft.com/office/powerpoint/2010/main" xmlns="" val="3111590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1FD7A9-BECB-4A35-8157-9E844E23E1A5}" type="datetimeFigureOut">
              <a:rPr lang="en-US" smtClean="0"/>
              <a:pPr/>
              <a:t>12/4/2017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CF0FEE-F582-4C45-B1AD-58F480B3CC92}" type="slidenum">
              <a:rPr lang="en-US" smtClean="0"/>
              <a:pPr/>
              <a:t>‹#›</a:t>
            </a:fld>
            <a:endParaRPr lang="en-US"/>
          </a:p>
        </p:txBody>
      </p:sp>
    </p:spTree>
    <p:extLst>
      <p:ext uri="{BB962C8B-B14F-4D97-AF65-F5344CB8AC3E}">
        <p14:creationId xmlns:p14="http://schemas.microsoft.com/office/powerpoint/2010/main" xmlns="" val="2882950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1FD7A9-BECB-4A35-8157-9E844E23E1A5}" type="datetimeFigureOut">
              <a:rPr lang="en-US" smtClean="0"/>
              <a:pPr/>
              <a:t>12/4/2017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CF0FEE-F582-4C45-B1AD-58F480B3CC92}" type="slidenum">
              <a:rPr lang="en-US" smtClean="0"/>
              <a:pPr/>
              <a:t>‹#›</a:t>
            </a:fld>
            <a:endParaRPr lang="en-US"/>
          </a:p>
        </p:txBody>
      </p:sp>
    </p:spTree>
    <p:extLst>
      <p:ext uri="{BB962C8B-B14F-4D97-AF65-F5344CB8AC3E}">
        <p14:creationId xmlns:p14="http://schemas.microsoft.com/office/powerpoint/2010/main" xmlns="" val="169385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1FD7A9-BECB-4A35-8157-9E844E23E1A5}" type="datetimeFigureOut">
              <a:rPr lang="en-US" smtClean="0"/>
              <a:pPr/>
              <a:t>12/4/2017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CF0FEE-F582-4C45-B1AD-58F480B3CC92}" type="slidenum">
              <a:rPr lang="en-US" smtClean="0"/>
              <a:pPr/>
              <a:t>‹#›</a:t>
            </a:fld>
            <a:endParaRPr lang="en-US"/>
          </a:p>
        </p:txBody>
      </p:sp>
    </p:spTree>
    <p:extLst>
      <p:ext uri="{BB962C8B-B14F-4D97-AF65-F5344CB8AC3E}">
        <p14:creationId xmlns:p14="http://schemas.microsoft.com/office/powerpoint/2010/main" xmlns="" val="371743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1FD7A9-BECB-4A35-8157-9E844E23E1A5}"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CF0FEE-F582-4C45-B1AD-58F480B3CC92}" type="slidenum">
              <a:rPr lang="en-US" smtClean="0"/>
              <a:pPr/>
              <a:t>‹#›</a:t>
            </a:fld>
            <a:endParaRPr lang="en-US"/>
          </a:p>
        </p:txBody>
      </p:sp>
    </p:spTree>
    <p:extLst>
      <p:ext uri="{BB962C8B-B14F-4D97-AF65-F5344CB8AC3E}">
        <p14:creationId xmlns:p14="http://schemas.microsoft.com/office/powerpoint/2010/main" xmlns="" val="1061802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1FD7A9-BECB-4A35-8157-9E844E23E1A5}"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CF0FEE-F582-4C45-B1AD-58F480B3CC92}" type="slidenum">
              <a:rPr lang="en-US" smtClean="0"/>
              <a:pPr/>
              <a:t>‹#›</a:t>
            </a:fld>
            <a:endParaRPr lang="en-US"/>
          </a:p>
        </p:txBody>
      </p:sp>
    </p:spTree>
    <p:extLst>
      <p:ext uri="{BB962C8B-B14F-4D97-AF65-F5344CB8AC3E}">
        <p14:creationId xmlns:p14="http://schemas.microsoft.com/office/powerpoint/2010/main" xmlns="" val="1656291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1FD7A9-BECB-4A35-8157-9E844E23E1A5}"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F0FEE-F582-4C45-B1AD-58F480B3CC92}" type="slidenum">
              <a:rPr lang="en-US" smtClean="0"/>
              <a:pPr/>
              <a:t>‹#›</a:t>
            </a:fld>
            <a:endParaRPr lang="en-US"/>
          </a:p>
        </p:txBody>
      </p:sp>
    </p:spTree>
    <p:extLst>
      <p:ext uri="{BB962C8B-B14F-4D97-AF65-F5344CB8AC3E}">
        <p14:creationId xmlns:p14="http://schemas.microsoft.com/office/powerpoint/2010/main" xmlns="" val="1883633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1FD7A9-BECB-4A35-8157-9E844E23E1A5}"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CF0FEE-F582-4C45-B1AD-58F480B3CC92}" type="slidenum">
              <a:rPr lang="en-US" smtClean="0"/>
              <a:pPr/>
              <a:t>‹#›</a:t>
            </a:fld>
            <a:endParaRPr lang="en-US"/>
          </a:p>
        </p:txBody>
      </p:sp>
    </p:spTree>
    <p:extLst>
      <p:ext uri="{BB962C8B-B14F-4D97-AF65-F5344CB8AC3E}">
        <p14:creationId xmlns:p14="http://schemas.microsoft.com/office/powerpoint/2010/main" xmlns="" val="1781355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1FD7A9-BECB-4A35-8157-9E844E23E1A5}" type="datetimeFigureOut">
              <a:rPr lang="en-US" smtClean="0"/>
              <a:pPr/>
              <a:t>12/4/2017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CF0FEE-F582-4C45-B1AD-58F480B3CC92}" type="slidenum">
              <a:rPr lang="en-US" smtClean="0"/>
              <a:pPr/>
              <a:t>‹#›</a:t>
            </a:fld>
            <a:endParaRPr lang="en-US"/>
          </a:p>
        </p:txBody>
      </p:sp>
    </p:spTree>
    <p:extLst>
      <p:ext uri="{BB962C8B-B14F-4D97-AF65-F5344CB8AC3E}">
        <p14:creationId xmlns:p14="http://schemas.microsoft.com/office/powerpoint/2010/main" xmlns="" val="2965601146"/>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Long term health care</a:t>
            </a:r>
            <a:endParaRPr lang="en-US" dirty="0"/>
          </a:p>
        </p:txBody>
      </p:sp>
      <p:sp>
        <p:nvSpPr>
          <p:cNvPr id="3" name="Subtitle 2"/>
          <p:cNvSpPr>
            <a:spLocks noGrp="1"/>
          </p:cNvSpPr>
          <p:nvPr>
            <p:ph type="subTitle" idx="1"/>
          </p:nvPr>
        </p:nvSpPr>
        <p:spPr>
          <a:xfrm>
            <a:off x="1371600" y="4114800"/>
            <a:ext cx="6400800" cy="1752600"/>
          </a:xfrm>
        </p:spPr>
        <p:txBody>
          <a:bodyPr>
            <a:normAutofit/>
          </a:bodyPr>
          <a:lstStyle/>
          <a:p>
            <a:r>
              <a:rPr lang="en-US" dirty="0" smtClean="0"/>
              <a:t>introduction</a:t>
            </a:r>
          </a:p>
          <a:p>
            <a:pPr marL="457200" indent="-457200">
              <a:buFont typeface="Wingdings" panose="05000000000000000000" pitchFamily="2" charset="2"/>
              <a:buChar char="§"/>
            </a:pPr>
            <a:endParaRPr lang="en-US" dirty="0"/>
          </a:p>
        </p:txBody>
      </p:sp>
    </p:spTree>
    <p:extLst>
      <p:ext uri="{BB962C8B-B14F-4D97-AF65-F5344CB8AC3E}">
        <p14:creationId xmlns:p14="http://schemas.microsoft.com/office/powerpoint/2010/main" xmlns="" val="1846201241"/>
      </p:ext>
    </p:extLst>
  </p:cSld>
  <p:clrMapOvr>
    <a:masterClrMapping/>
  </p:clrMapOvr>
  <p:transition>
    <p:wipe dir="u"/>
    <p:sndAc>
      <p:stSnd>
        <p:snd r:embed="rId3" name="cashreg.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long term care</a:t>
            </a:r>
            <a:endParaRPr lang="en-US" dirty="0"/>
          </a:p>
        </p:txBody>
      </p:sp>
      <p:sp>
        <p:nvSpPr>
          <p:cNvPr id="3" name="Content Placeholder 2"/>
          <p:cNvSpPr>
            <a:spLocks noGrp="1"/>
          </p:cNvSpPr>
          <p:nvPr>
            <p:ph idx="1"/>
          </p:nvPr>
        </p:nvSpPr>
        <p:spPr/>
        <p:txBody>
          <a:bodyPr/>
          <a:lstStyle/>
          <a:p>
            <a:r>
              <a:rPr lang="en-US" dirty="0" smtClean="0"/>
              <a:t>Assistance living whereby individuals are assisted to carry out their daily activities such as feeding</a:t>
            </a:r>
          </a:p>
          <a:p>
            <a:r>
              <a:rPr lang="en-US" dirty="0" smtClean="0"/>
              <a:t>Alzheimer and dementia care this cares for people with memory loss</a:t>
            </a:r>
          </a:p>
          <a:p>
            <a:r>
              <a:rPr lang="en-US" dirty="0" smtClean="0"/>
              <a:t>Skilled nursing facilities provide a 24 hour clock assistance to the patients who need medical care.</a:t>
            </a:r>
            <a:endParaRPr lang="en-US" dirty="0"/>
          </a:p>
        </p:txBody>
      </p:sp>
    </p:spTree>
    <p:extLst>
      <p:ext uri="{BB962C8B-B14F-4D97-AF65-F5344CB8AC3E}">
        <p14:creationId xmlns:p14="http://schemas.microsoft.com/office/powerpoint/2010/main" xmlns="" val="8257141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term care services</a:t>
            </a:r>
            <a:endParaRPr lang="en-US" dirty="0"/>
          </a:p>
        </p:txBody>
      </p:sp>
      <p:sp>
        <p:nvSpPr>
          <p:cNvPr id="3" name="Content Placeholder 2"/>
          <p:cNvSpPr>
            <a:spLocks noGrp="1"/>
          </p:cNvSpPr>
          <p:nvPr>
            <p:ph idx="1"/>
          </p:nvPr>
        </p:nvSpPr>
        <p:spPr/>
        <p:txBody>
          <a:bodyPr/>
          <a:lstStyle/>
          <a:p>
            <a:r>
              <a:rPr lang="en-US" dirty="0"/>
              <a:t> Long term care services include; diabetes management with specialized diet plans, senior rehabilitative therapies, personalized care plans designed for the resident’s specific needs, medication management and post hospital care</a:t>
            </a:r>
          </a:p>
        </p:txBody>
      </p:sp>
    </p:spTree>
    <p:extLst>
      <p:ext uri="{BB962C8B-B14F-4D97-AF65-F5344CB8AC3E}">
        <p14:creationId xmlns:p14="http://schemas.microsoft.com/office/powerpoint/2010/main" xmlns="" val="22662910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long term care</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people </a:t>
            </a:r>
            <a:r>
              <a:rPr lang="en-US" dirty="0"/>
              <a:t>do not want to be a burden to their families and their friends and they therefore prefer long term care</a:t>
            </a:r>
            <a:r>
              <a:rPr lang="en-US" dirty="0" smtClean="0"/>
              <a:t>.</a:t>
            </a:r>
          </a:p>
          <a:p>
            <a:r>
              <a:rPr lang="en-US" dirty="0" smtClean="0"/>
              <a:t> </a:t>
            </a:r>
            <a:r>
              <a:rPr lang="en-US" dirty="0"/>
              <a:t>Long term care is cheaper especially if one subscribes to a policy that is going to be paying premiums for the </a:t>
            </a:r>
            <a:r>
              <a:rPr lang="en-US" dirty="0" smtClean="0"/>
              <a:t>person.</a:t>
            </a:r>
          </a:p>
          <a:p>
            <a:r>
              <a:rPr lang="en-US" dirty="0" smtClean="0"/>
              <a:t>medical </a:t>
            </a:r>
            <a:r>
              <a:rPr lang="en-US" dirty="0"/>
              <a:t>services are provided and the people involved are professional it is easier to manage the conditions. </a:t>
            </a:r>
          </a:p>
          <a:p>
            <a:r>
              <a:rPr lang="en-US" dirty="0" smtClean="0"/>
              <a:t> </a:t>
            </a:r>
            <a:r>
              <a:rPr lang="en-US" dirty="0"/>
              <a:t>In long term care especially in facilities there are a variety of social activities and the patients feel a sense of community to the </a:t>
            </a:r>
            <a:r>
              <a:rPr lang="en-US" dirty="0" smtClean="0"/>
              <a:t>patients.</a:t>
            </a:r>
          </a:p>
          <a:p>
            <a:r>
              <a:rPr lang="en-US" dirty="0" smtClean="0"/>
              <a:t>there </a:t>
            </a:r>
            <a:r>
              <a:rPr lang="en-US" dirty="0"/>
              <a:t>are dietitians and nutritionists who ensure that the people in the facilities are receiving optimum nutrition and these ensures that they are </a:t>
            </a:r>
            <a:r>
              <a:rPr lang="en-US" dirty="0" smtClean="0"/>
              <a:t>healthy.</a:t>
            </a:r>
            <a:endParaRPr lang="en-US" dirty="0"/>
          </a:p>
        </p:txBody>
      </p:sp>
    </p:spTree>
    <p:extLst>
      <p:ext uri="{BB962C8B-B14F-4D97-AF65-F5344CB8AC3E}">
        <p14:creationId xmlns:p14="http://schemas.microsoft.com/office/powerpoint/2010/main" xmlns="" val="42503221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Disadvantages of long term care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a:t>
            </a:r>
            <a:r>
              <a:rPr lang="en-US" dirty="0"/>
              <a:t>is expensive to take care of the patient for a long </a:t>
            </a:r>
            <a:r>
              <a:rPr lang="en-US" dirty="0" smtClean="0"/>
              <a:t>time</a:t>
            </a:r>
          </a:p>
          <a:p>
            <a:r>
              <a:rPr lang="en-US" dirty="0" smtClean="0"/>
              <a:t>some </a:t>
            </a:r>
            <a:r>
              <a:rPr lang="en-US" dirty="0"/>
              <a:t>facilities provide low standards and poor care to the </a:t>
            </a:r>
            <a:r>
              <a:rPr lang="en-US" dirty="0" smtClean="0"/>
              <a:t>clients</a:t>
            </a:r>
          </a:p>
          <a:p>
            <a:r>
              <a:rPr lang="en-US" dirty="0" smtClean="0"/>
              <a:t>sometimes </a:t>
            </a:r>
            <a:r>
              <a:rPr lang="en-US" dirty="0"/>
              <a:t>in long term care, the patient may feel lonely especially if they are placed among people with dementia according to Barnett  K, Mercer S. W </a:t>
            </a:r>
            <a:r>
              <a:rPr lang="en-US" dirty="0" err="1"/>
              <a:t>Norbury</a:t>
            </a:r>
            <a:r>
              <a:rPr lang="en-US" dirty="0"/>
              <a:t>, M Watt, G </a:t>
            </a:r>
            <a:r>
              <a:rPr lang="en-US" dirty="0" err="1"/>
              <a:t>Wyke</a:t>
            </a:r>
            <a:r>
              <a:rPr lang="en-US" dirty="0"/>
              <a:t>, S &amp; Guthrie, B. (2012</a:t>
            </a:r>
            <a:r>
              <a:rPr lang="en-US" dirty="0" smtClean="0"/>
              <a:t>).</a:t>
            </a:r>
          </a:p>
          <a:p>
            <a:r>
              <a:rPr lang="en-US" dirty="0" smtClean="0"/>
              <a:t> </a:t>
            </a:r>
            <a:r>
              <a:rPr lang="en-US" dirty="0"/>
              <a:t>family members may have to travel a long way to visit the patient.</a:t>
            </a:r>
          </a:p>
          <a:p>
            <a:endParaRPr lang="en-US" dirty="0"/>
          </a:p>
        </p:txBody>
      </p:sp>
    </p:spTree>
    <p:extLst>
      <p:ext uri="{BB962C8B-B14F-4D97-AF65-F5344CB8AC3E}">
        <p14:creationId xmlns:p14="http://schemas.microsoft.com/office/powerpoint/2010/main" xmlns="" val="27862661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TECHNOLOGY USED IN LONG TERM HEALTH CARE.</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endParaRPr lang="en-US" dirty="0" smtClean="0"/>
          </a:p>
          <a:p>
            <a:r>
              <a:rPr lang="en-US" dirty="0"/>
              <a:t>Electronic Health records systems. They provide information about patient’s conditions, allergies, medications and their needs and preferences. </a:t>
            </a:r>
            <a:endParaRPr lang="en-US" dirty="0" smtClean="0"/>
          </a:p>
          <a:p>
            <a:r>
              <a:rPr lang="en-US" dirty="0" smtClean="0"/>
              <a:t>Use of telemedicine </a:t>
            </a:r>
            <a:r>
              <a:rPr lang="en-US" dirty="0"/>
              <a:t>which is patient consultation via videoconferencing, transmission of still image and eHealth including patient’s portal. </a:t>
            </a:r>
            <a:endParaRPr lang="en-US" dirty="0" smtClean="0"/>
          </a:p>
          <a:p>
            <a:r>
              <a:rPr lang="en-US" dirty="0"/>
              <a:t>B</a:t>
            </a:r>
            <a:r>
              <a:rPr lang="en-US" dirty="0" smtClean="0"/>
              <a:t>ehavioral </a:t>
            </a:r>
            <a:r>
              <a:rPr lang="en-US" dirty="0"/>
              <a:t>or activity monitoring system. This is a monitoring technology that allows caregivers monitor resident behavior and activities and detects changes or abnormalities. </a:t>
            </a:r>
            <a:endParaRPr lang="en-US" dirty="0" smtClean="0"/>
          </a:p>
          <a:p>
            <a:r>
              <a:rPr lang="en-US" dirty="0" smtClean="0"/>
              <a:t>Fall </a:t>
            </a:r>
            <a:r>
              <a:rPr lang="en-US" dirty="0"/>
              <a:t>prevention or detection system is a type of technology that is aimed at residents susceptible to falling. They include bed and chair arms as well automatic fall detectors worn by </a:t>
            </a:r>
            <a:r>
              <a:rPr lang="en-US" dirty="0" smtClean="0"/>
              <a:t>users.</a:t>
            </a:r>
          </a:p>
          <a:p>
            <a:r>
              <a:rPr lang="en-US" dirty="0" smtClean="0"/>
              <a:t>A </a:t>
            </a:r>
            <a:r>
              <a:rPr lang="en-US" dirty="0"/>
              <a:t>medical adherence system is another method that is used to administer long term health care. Automated medical dispensers track medical adherence.</a:t>
            </a:r>
          </a:p>
        </p:txBody>
      </p:sp>
    </p:spTree>
    <p:extLst>
      <p:ext uri="{BB962C8B-B14F-4D97-AF65-F5344CB8AC3E}">
        <p14:creationId xmlns:p14="http://schemas.microsoft.com/office/powerpoint/2010/main" xmlns="" val="37917479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LEVELS OF LONG TERM CARE</a:t>
            </a:r>
            <a:endParaRPr lang="en-US" dirty="0"/>
          </a:p>
        </p:txBody>
      </p:sp>
      <p:sp>
        <p:nvSpPr>
          <p:cNvPr id="4" name="Content Placeholder 3"/>
          <p:cNvSpPr>
            <a:spLocks noGrp="1"/>
          </p:cNvSpPr>
          <p:nvPr>
            <p:ph idx="1"/>
          </p:nvPr>
        </p:nvSpPr>
        <p:spPr/>
        <p:txBody>
          <a:bodyPr>
            <a:normAutofit fontScale="77500" lnSpcReduction="20000"/>
          </a:bodyPr>
          <a:lstStyle/>
          <a:p>
            <a:r>
              <a:rPr lang="en-US" dirty="0" smtClean="0"/>
              <a:t>national </a:t>
            </a:r>
            <a:r>
              <a:rPr lang="en-US" dirty="0"/>
              <a:t>levels responsibility .At these level, policies are set to guide the planning, legislation and regulation, the allocation of resources, financing the development human and material resource. </a:t>
            </a:r>
          </a:p>
          <a:p>
            <a:r>
              <a:rPr lang="en-US" smtClean="0"/>
              <a:t>district </a:t>
            </a:r>
            <a:r>
              <a:rPr lang="en-US" dirty="0"/>
              <a:t>level responsibility which includes resource allocation based on clearly defined priority and monitoring the quality of provision of home based long term care home based </a:t>
            </a:r>
            <a:r>
              <a:rPr lang="en-US"/>
              <a:t>services</a:t>
            </a:r>
            <a:r>
              <a:rPr lang="en-US" smtClean="0"/>
              <a:t>.</a:t>
            </a:r>
          </a:p>
          <a:p>
            <a:r>
              <a:rPr lang="en-US" smtClean="0"/>
              <a:t> </a:t>
            </a:r>
            <a:r>
              <a:rPr lang="en-US" dirty="0"/>
              <a:t>Community level responsibility where the decision for mutual help and solidarity determines whether home based long term cate is effective. At these level daily interactions determine the quality of life of all those who receive care</a:t>
            </a:r>
          </a:p>
        </p:txBody>
      </p:sp>
    </p:spTree>
    <p:extLst>
      <p:ext uri="{BB962C8B-B14F-4D97-AF65-F5344CB8AC3E}">
        <p14:creationId xmlns:p14="http://schemas.microsoft.com/office/powerpoint/2010/main" xmlns="" val="2972500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Long term health care should include professionals so that they can identify the patients need and be able to cater for them.</a:t>
            </a:r>
          </a:p>
          <a:p>
            <a:r>
              <a:rPr lang="en-US" dirty="0" smtClean="0"/>
              <a:t>Elder abuse should not be undertaken and all patients should be treated well</a:t>
            </a:r>
          </a:p>
          <a:p>
            <a:r>
              <a:rPr lang="en-US" dirty="0" smtClean="0"/>
              <a:t>There should be an increased number of staff members in order to improve the quality of the long term care.</a:t>
            </a:r>
            <a:endParaRPr lang="en-US" dirty="0"/>
          </a:p>
        </p:txBody>
      </p:sp>
    </p:spTree>
    <p:extLst>
      <p:ext uri="{BB962C8B-B14F-4D97-AF65-F5344CB8AC3E}">
        <p14:creationId xmlns:p14="http://schemas.microsoft.com/office/powerpoint/2010/main" xmlns="" val="25095345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47500" lnSpcReduction="20000"/>
          </a:bodyPr>
          <a:lstStyle/>
          <a:p>
            <a:r>
              <a:rPr lang="en-US" dirty="0"/>
              <a:t>Barnett  K, Mercer S. W </a:t>
            </a:r>
            <a:r>
              <a:rPr lang="en-US" dirty="0" err="1"/>
              <a:t>Norbury</a:t>
            </a:r>
            <a:r>
              <a:rPr lang="en-US" dirty="0"/>
              <a:t>, M Watt, G </a:t>
            </a:r>
            <a:r>
              <a:rPr lang="en-US" dirty="0" err="1"/>
              <a:t>Wyke</a:t>
            </a:r>
            <a:r>
              <a:rPr lang="en-US" dirty="0"/>
              <a:t>, S &amp; Guthrie, B. (2012). Epidemiology of </a:t>
            </a:r>
            <a:r>
              <a:rPr lang="en-US" dirty="0" err="1"/>
              <a:t>multimorbidity</a:t>
            </a:r>
            <a:r>
              <a:rPr lang="en-US" dirty="0"/>
              <a:t> and implications for health care, research, and medical education: a cross-sectional study. </a:t>
            </a:r>
            <a:r>
              <a:rPr lang="en-US" i="1" dirty="0"/>
              <a:t>The Lancet</a:t>
            </a:r>
            <a:r>
              <a:rPr lang="en-US" dirty="0"/>
              <a:t>, </a:t>
            </a:r>
            <a:r>
              <a:rPr lang="en-US" i="1" dirty="0"/>
              <a:t>380</a:t>
            </a:r>
            <a:r>
              <a:rPr lang="en-US" dirty="0"/>
              <a:t>(9836), 37-43. </a:t>
            </a:r>
            <a:endParaRPr lang="en-US" dirty="0" smtClean="0"/>
          </a:p>
          <a:p>
            <a:endParaRPr lang="en-US" dirty="0"/>
          </a:p>
          <a:p>
            <a:r>
              <a:rPr lang="en-US" dirty="0"/>
              <a:t>Brown, J. R &amp; Finkelstein A (2008). The interaction of public and private insurance: Medicaid and the long-term care insurance market. </a:t>
            </a:r>
            <a:r>
              <a:rPr lang="en-US" i="1" dirty="0"/>
              <a:t>American Economic Review</a:t>
            </a:r>
            <a:r>
              <a:rPr lang="en-US" dirty="0"/>
              <a:t>, </a:t>
            </a:r>
            <a:r>
              <a:rPr lang="en-US" i="1" dirty="0"/>
              <a:t>98</a:t>
            </a:r>
            <a:r>
              <a:rPr lang="en-US" dirty="0"/>
              <a:t>(3), 1083-1102</a:t>
            </a:r>
          </a:p>
          <a:p>
            <a:pPr marL="0" indent="0">
              <a:buNone/>
            </a:pPr>
            <a:r>
              <a:rPr lang="en-US" dirty="0"/>
              <a:t> </a:t>
            </a:r>
          </a:p>
          <a:p>
            <a:r>
              <a:rPr lang="en-US" dirty="0"/>
              <a:t>Force, A. O. S. A. T American Academy of Sleep Medicine  (2009) . Clinical guideline for the evaluation, management and long-term care of obstructive sleep apnea in adults. </a:t>
            </a:r>
            <a:r>
              <a:rPr lang="en-US" i="1" dirty="0"/>
              <a:t>Journal of clinical sleep medicine: JCSM: official  publication of the American Academy of Sleep </a:t>
            </a:r>
            <a:endParaRPr lang="en-US" dirty="0"/>
          </a:p>
          <a:p>
            <a:pPr marL="0" indent="0">
              <a:buNone/>
            </a:pPr>
            <a:r>
              <a:rPr lang="en-US" i="1" smtClean="0"/>
              <a:t>   Medicine</a:t>
            </a:r>
            <a:r>
              <a:rPr lang="en-US" dirty="0"/>
              <a:t>, </a:t>
            </a:r>
            <a:r>
              <a:rPr lang="en-US" i="1" dirty="0"/>
              <a:t>5</a:t>
            </a:r>
            <a:r>
              <a:rPr lang="en-US" dirty="0"/>
              <a:t>(3), 263.</a:t>
            </a:r>
          </a:p>
          <a:p>
            <a:r>
              <a:rPr lang="en-US" dirty="0"/>
              <a:t>Francesca, C Ana, L N </a:t>
            </a:r>
            <a:r>
              <a:rPr lang="en-US" dirty="0" err="1"/>
              <a:t>Jérôme</a:t>
            </a:r>
            <a:r>
              <a:rPr lang="en-US" dirty="0"/>
              <a:t>, M &amp; Frits T (2011). </a:t>
            </a:r>
            <a:r>
              <a:rPr lang="en-US" i="1" dirty="0"/>
              <a:t>OECD health policy studies help wanted? Providing and paying for long-term care: providing and paying for long-term care</a:t>
            </a:r>
            <a:r>
              <a:rPr lang="en-US" dirty="0"/>
              <a:t> (Vol. 2011). OECD Publishing.</a:t>
            </a:r>
          </a:p>
          <a:p>
            <a:r>
              <a:rPr lang="en-US" dirty="0" err="1"/>
              <a:t>Vernooij-Dassen</a:t>
            </a:r>
            <a:r>
              <a:rPr lang="en-US" dirty="0"/>
              <a:t>, M </a:t>
            </a:r>
            <a:r>
              <a:rPr lang="en-US" dirty="0" err="1"/>
              <a:t>Vasse</a:t>
            </a:r>
            <a:r>
              <a:rPr lang="en-US" dirty="0"/>
              <a:t>, E </a:t>
            </a:r>
            <a:r>
              <a:rPr lang="en-US" dirty="0" err="1"/>
              <a:t>Zuidema</a:t>
            </a:r>
            <a:r>
              <a:rPr lang="en-US" dirty="0"/>
              <a:t>, S, Cohen-Mansfield, J &amp; Moyle, W. (2010). Psychosocial interventions for dementia patients in long-term care. </a:t>
            </a:r>
            <a:r>
              <a:rPr lang="en-US" i="1" dirty="0"/>
              <a:t>International </a:t>
            </a:r>
            <a:r>
              <a:rPr lang="en-US" i="1" dirty="0" err="1"/>
              <a:t>Psychogeriatrics</a:t>
            </a:r>
            <a:r>
              <a:rPr lang="en-US" dirty="0"/>
              <a:t>, </a:t>
            </a:r>
            <a:r>
              <a:rPr lang="en-US" i="1" dirty="0"/>
              <a:t>22</a:t>
            </a:r>
            <a:r>
              <a:rPr lang="en-US" dirty="0"/>
              <a:t>(7), 1121-1128.</a:t>
            </a:r>
          </a:p>
          <a:p>
            <a:pPr marL="0" indent="0">
              <a:buNone/>
            </a:pPr>
            <a:r>
              <a:rPr lang="en-US" dirty="0"/>
              <a:t> </a:t>
            </a:r>
          </a:p>
          <a:p>
            <a:endParaRPr lang="en-US" dirty="0"/>
          </a:p>
        </p:txBody>
      </p:sp>
    </p:spTree>
    <p:extLst>
      <p:ext uri="{BB962C8B-B14F-4D97-AF65-F5344CB8AC3E}">
        <p14:creationId xmlns:p14="http://schemas.microsoft.com/office/powerpoint/2010/main" xmlns="" val="40900876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227</TotalTime>
  <Words>724</Words>
  <Application>Microsoft Office PowerPoint</Application>
  <PresentationFormat>On-screen Show (4:3)</PresentationFormat>
  <Paragraphs>48</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Long term health care</vt:lpstr>
      <vt:lpstr>Types of long term care</vt:lpstr>
      <vt:lpstr>Long term care services</vt:lpstr>
      <vt:lpstr>Advantages of long term care</vt:lpstr>
      <vt:lpstr>Disadvantages of long term care</vt:lpstr>
      <vt:lpstr>TECHNOLOGY USED IN LONG TERM HEALTH CARE.</vt:lpstr>
      <vt:lpstr>LEVELS OF LONG TERM CARE</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Long term health care</dc:title>
  <dc:creator>jaelnjuguna</dc:creator>
  <cp:lastModifiedBy>FRANK</cp:lastModifiedBy>
  <cp:revision>7</cp:revision>
  <dcterms:created xsi:type="dcterms:W3CDTF">2017-12-02T19:22:08Z</dcterms:created>
  <dcterms:modified xsi:type="dcterms:W3CDTF">2017-12-03T22:05:15Z</dcterms:modified>
</cp:coreProperties>
</file>